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1798" r:id="rId2"/>
    <p:sldId id="256" r:id="rId3"/>
    <p:sldId id="1795" r:id="rId4"/>
    <p:sldId id="259" r:id="rId5"/>
    <p:sldId id="260" r:id="rId6"/>
    <p:sldId id="258" r:id="rId7"/>
    <p:sldId id="1796" r:id="rId8"/>
    <p:sldId id="261" r:id="rId9"/>
    <p:sldId id="1794" r:id="rId10"/>
    <p:sldId id="263" r:id="rId11"/>
    <p:sldId id="264" r:id="rId12"/>
    <p:sldId id="265" r:id="rId13"/>
    <p:sldId id="285" r:id="rId14"/>
    <p:sldId id="284" r:id="rId15"/>
    <p:sldId id="287" r:id="rId16"/>
    <p:sldId id="286" r:id="rId17"/>
    <p:sldId id="288" r:id="rId18"/>
    <p:sldId id="281" r:id="rId19"/>
    <p:sldId id="289" r:id="rId20"/>
    <p:sldId id="293" r:id="rId21"/>
    <p:sldId id="290" r:id="rId22"/>
    <p:sldId id="291" r:id="rId23"/>
    <p:sldId id="301" r:id="rId24"/>
    <p:sldId id="299" r:id="rId25"/>
    <p:sldId id="302" r:id="rId26"/>
    <p:sldId id="294" r:id="rId27"/>
    <p:sldId id="295" r:id="rId28"/>
    <p:sldId id="296" r:id="rId29"/>
    <p:sldId id="297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21" r:id="rId38"/>
    <p:sldId id="310" r:id="rId39"/>
    <p:sldId id="311" r:id="rId40"/>
    <p:sldId id="314" r:id="rId41"/>
    <p:sldId id="312" r:id="rId42"/>
    <p:sldId id="318" r:id="rId43"/>
    <p:sldId id="315" r:id="rId44"/>
    <p:sldId id="316" r:id="rId45"/>
    <p:sldId id="319" r:id="rId46"/>
    <p:sldId id="320" r:id="rId47"/>
    <p:sldId id="317" r:id="rId48"/>
    <p:sldId id="322" r:id="rId49"/>
    <p:sldId id="323" r:id="rId50"/>
    <p:sldId id="325" r:id="rId51"/>
    <p:sldId id="324" r:id="rId52"/>
    <p:sldId id="326" r:id="rId53"/>
    <p:sldId id="327" r:id="rId54"/>
    <p:sldId id="328" r:id="rId55"/>
    <p:sldId id="329" r:id="rId56"/>
    <p:sldId id="330" r:id="rId57"/>
    <p:sldId id="332" r:id="rId58"/>
    <p:sldId id="331" r:id="rId59"/>
    <p:sldId id="333" r:id="rId60"/>
    <p:sldId id="343" r:id="rId61"/>
    <p:sldId id="334" r:id="rId62"/>
    <p:sldId id="335" r:id="rId63"/>
    <p:sldId id="336" r:id="rId64"/>
    <p:sldId id="337" r:id="rId65"/>
    <p:sldId id="338" r:id="rId66"/>
    <p:sldId id="344" r:id="rId67"/>
    <p:sldId id="339" r:id="rId68"/>
    <p:sldId id="340" r:id="rId69"/>
    <p:sldId id="341" r:id="rId70"/>
    <p:sldId id="342" r:id="rId71"/>
    <p:sldId id="346" r:id="rId72"/>
    <p:sldId id="353" r:id="rId73"/>
    <p:sldId id="347" r:id="rId74"/>
    <p:sldId id="348" r:id="rId75"/>
    <p:sldId id="350" r:id="rId76"/>
    <p:sldId id="360" r:id="rId77"/>
    <p:sldId id="362" r:id="rId78"/>
    <p:sldId id="355" r:id="rId79"/>
    <p:sldId id="357" r:id="rId80"/>
    <p:sldId id="359" r:id="rId81"/>
    <p:sldId id="361" r:id="rId82"/>
    <p:sldId id="363" r:id="rId83"/>
    <p:sldId id="364" r:id="rId84"/>
    <p:sldId id="366" r:id="rId85"/>
    <p:sldId id="367" r:id="rId86"/>
    <p:sldId id="368" r:id="rId87"/>
    <p:sldId id="369" r:id="rId88"/>
    <p:sldId id="371" r:id="rId89"/>
    <p:sldId id="370" r:id="rId90"/>
    <p:sldId id="354" r:id="rId91"/>
    <p:sldId id="372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386" r:id="rId106"/>
    <p:sldId id="387" r:id="rId107"/>
    <p:sldId id="388" r:id="rId108"/>
    <p:sldId id="392" r:id="rId109"/>
    <p:sldId id="391" r:id="rId110"/>
    <p:sldId id="389" r:id="rId111"/>
    <p:sldId id="390" r:id="rId112"/>
    <p:sldId id="1144" r:id="rId113"/>
    <p:sldId id="1145" r:id="rId114"/>
    <p:sldId id="1146" r:id="rId115"/>
    <p:sldId id="1153" r:id="rId116"/>
    <p:sldId id="1150" r:id="rId117"/>
    <p:sldId id="1151" r:id="rId118"/>
    <p:sldId id="1152" r:id="rId119"/>
    <p:sldId id="1156" r:id="rId120"/>
    <p:sldId id="1155" r:id="rId121"/>
    <p:sldId id="1157" r:id="rId122"/>
    <p:sldId id="1158" r:id="rId123"/>
    <p:sldId id="1159" r:id="rId124"/>
    <p:sldId id="1202" r:id="rId125"/>
    <p:sldId id="1161" r:id="rId126"/>
    <p:sldId id="1160" r:id="rId127"/>
    <p:sldId id="1162" r:id="rId128"/>
    <p:sldId id="1166" r:id="rId129"/>
    <p:sldId id="1165" r:id="rId130"/>
    <p:sldId id="1163" r:id="rId131"/>
    <p:sldId id="1170" r:id="rId132"/>
    <p:sldId id="1178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10" d="100"/>
          <a:sy n="110" d="100"/>
        </p:scale>
        <p:origin x="9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2023-11-23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07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2023-11-23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2023-11-23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2023-11-23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14AEB7-EA15-E99E-8D30-FFF9AF2E5E4B}"/>
              </a:ext>
            </a:extLst>
          </p:cNvPr>
          <p:cNvSpPr txBox="1"/>
          <p:nvPr/>
        </p:nvSpPr>
        <p:spPr>
          <a:xfrm>
            <a:off x="759656" y="1454225"/>
            <a:ext cx="10672687" cy="3367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본 강의 자료는 저작권법에 의해 보호받고 있습니다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 자료는 오직 교육 목적으로만 사용되어야 하며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무단 복제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배포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상업적 사용 뿐만 아니라 인터넷에 게시하는 행위도 엄격히 금지됩니다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강의 내용과 자료는 저작권자의 명시적 허가 없이 공유되어서는 안 됩니다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모든 저작권은 해당 저작권자에게 귀속됩니다</a:t>
            </a:r>
            <a:r>
              <a:rPr lang="en-US" altLang="ko-KR" b="1" i="0" dirty="0">
                <a:solidFill>
                  <a:schemeClr val="bg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136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Livelock</a:t>
            </a:r>
            <a:r>
              <a:rPr lang="en-US" altLang="ko-KR" sz="120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데드락과 비슷한 상태로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데드락과는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다르게 작업이 멈추지 않고 계속해서 진행되지만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상태에서는 스레드가 서로의 자원을 기다리기 때문에 작업이 충분히 느려질 수 있으며</a:t>
            </a:r>
            <a:r>
              <a:rPr lang="en-US" altLang="ko-KR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DA63B8-E08D-1FD3-9BA3-98BE4A47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47" y="3272661"/>
            <a:ext cx="455342" cy="4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 dirty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락으로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생성된 경우</a:t>
            </a:r>
            <a:r>
              <a:rPr lang="en-US" altLang="ko-KR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해제될 때</a:t>
            </a:r>
            <a:r>
              <a:rPr lang="en-US" altLang="ko-KR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 dirty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할당받거나</a:t>
            </a:r>
            <a:r>
              <a:rPr lang="en-US" altLang="ko-KR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 dirty="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 dirty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할당받게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</a:t>
            </a:r>
            <a:endParaRPr lang="en-US" altLang="ko-KR" sz="1200" b="0" i="0" dirty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 dirty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</a:t>
            </a:r>
            <a:r>
              <a:rPr lang="ko-KR" altLang="en-US" sz="1200" b="0" i="0" dirty="0" err="1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 b="0" i="0" dirty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 dirty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 dirty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 dirty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보유 중이거나 대기 중인 쓰기 스레드가 있는 경우 차단되며 가장 오래 대기 중인 쓰기 스레드가 쓰기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획득하고 해제한 후에 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</a:t>
            </a:r>
            <a:r>
              <a:rPr lang="ko-KR" altLang="en-US" sz="12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해제되어 읽기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가능한 상태가 되면</a:t>
            </a:r>
            <a:r>
              <a:rPr lang="en-US" altLang="ko-KR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할당받게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</a:t>
            </a:r>
            <a:endParaRPr lang="en-US" altLang="ko-KR" sz="1200" b="0" i="0" dirty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</a:t>
            </a:r>
            <a:r>
              <a:rPr lang="ko-KR" altLang="en-US" sz="1200" b="0" i="0" dirty="0" err="1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 b="0" i="0" dirty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 dirty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 dirty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 dirty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락과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모두 </a:t>
            </a:r>
            <a:r>
              <a:rPr lang="ko-KR" altLang="en-US" sz="1200" dirty="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</a:t>
            </a:r>
            <a:r>
              <a:rPr lang="ko-KR" altLang="en-US" sz="1200" dirty="0" err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 dirty="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획득하고 그 외에는 차단된다</a:t>
            </a:r>
            <a:endParaRPr lang="en-US" altLang="ko-KR" sz="1200" b="0" i="0" dirty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성능은 감수하더라도 기아상태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 dirty="0" err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200" b="0" i="0" dirty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</a:t>
            </a:r>
            <a:r>
              <a:rPr lang="ko-KR" altLang="en-US" sz="1200" b="0" i="0" dirty="0" err="1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 b="0" i="0" dirty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즉시 획득하며 </a:t>
            </a:r>
            <a:r>
              <a:rPr lang="en-US" altLang="ko-Kore-KR" sz="1200" b="0" i="0" dirty="0" err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 dirty="0" err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200" b="0" i="0" dirty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(timeout, </a:t>
            </a:r>
            <a:r>
              <a:rPr lang="en-US" altLang="ko-Kore-KR" sz="1200" b="0" i="0" dirty="0" err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200" b="0" i="0" dirty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05F3FC-C6E1-569C-9295-E40A13480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66" y="3265711"/>
            <a:ext cx="455342" cy="4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2582503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2243949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reference = </a:t>
            </a:r>
            <a:r>
              <a:rPr lang="en-US" altLang="ko-Kore-KR" sz="1100" b="0" i="0" dirty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 dirty="0" err="1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 dirty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 dirty="0" err="1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reference.get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100" b="0" i="0" dirty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 dirty="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reference.get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 dirty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 dirty="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 dirty="0" err="1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 dirty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reference.compareAndSet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 dirty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 dirty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 dirty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 dirty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reference.get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 dirty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 dirty="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 dirty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 dirty="0" err="1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reference.getAndSet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 </a:t>
            </a:r>
            <a:r>
              <a:rPr lang="en-US" altLang="ko-Kore-KR" sz="1100" b="0" i="0" dirty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 dirty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reference.get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 dirty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 dirty="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operator =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 dirty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 dirty="0" err="1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reference.updateAndGet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 </a:t>
            </a:r>
            <a:r>
              <a:rPr lang="en-US" altLang="ko-Kore-KR" sz="1100" b="0" i="0" dirty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</a:t>
            </a:r>
            <a:r>
              <a:rPr lang="en-US" altLang="ko-Kore-KR" sz="1100" b="0" i="0" dirty="0" err="1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correnct</a:t>
            </a:r>
            <a:endParaRPr lang="en-US" altLang="ko-Kore-KR" sz="1100" b="0" i="0" dirty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 dirty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 dirty="0" err="1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reference.get</a:t>
            </a:r>
            <a:r>
              <a:rPr lang="en-US" altLang="ko-Kore-KR" sz="1100" b="0" i="0" dirty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 dirty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</a:t>
            </a:r>
            <a:r>
              <a:rPr lang="en-US" altLang="ko-Kore-KR" sz="1100" b="0" i="0" dirty="0" err="1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correnct</a:t>
            </a:r>
            <a:endParaRPr lang="en-US" altLang="ko-Kore-KR" sz="1100" dirty="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80E5D1-CB6C-B691-F14C-7FEA70776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78258" y="5777217"/>
            <a:ext cx="1542592" cy="21510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AltResult(ex)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어플리케이션에서 공용으로 사용하는 스레드는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1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마무리</a:t>
            </a:r>
            <a:endParaRPr lang="en-US" altLang="ko-KR" sz="4800" b="1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01B3BC-6F05-7043-A350-6A68C4080654}"/>
              </a:ext>
            </a:extLst>
          </p:cNvPr>
          <p:cNvSpPr txBox="1"/>
          <p:nvPr/>
        </p:nvSpPr>
        <p:spPr>
          <a:xfrm>
            <a:off x="313507" y="339873"/>
            <a:ext cx="11303727" cy="6015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프로그래밍이 백엔드 개발에서 왜 중요한가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특정한 상황에서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대용량 데이터를 빠르게 처리하기 위해서는 작업을 분할하여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CPU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멀티 코어를 최대로 활용할 수 있도록 병렬적인 실행 기법에 대한 능력 요구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트래픽이 많은 환경에서는 제한된 리소스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CPU,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메모리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효율적으로 사용해야 하는데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프로그래밍은 최소한의 리소스로 최대한의 작업을 처리함으로써 생산성을 극대화 함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멀티 스레드 환경에서 개발할 때 발생하는 데드락이나 성능 문제 등의 이슈들에 대해 신속한 대처와 정확한 해결책을 얻기 위한 필수적 역량 필요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프로그래밍과 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관계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RxJava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Reactor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같은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이해하는 데 필수적인 기초를 제공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동시성 프로그래밍에서 사용되는 스레드 관리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비동기 처리 등의 개념은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에서도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매우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Reactive Programming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 자바의 동시성 프로그래밍 기법을 활용하여 리소스를 보다 효율적으로 관리하며 이는 대규모 데이터 스트림과 복잡한 비동기 흐름을 처리할 때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동시성 프로그래밍을 통해 습득한 비동기 프로그래밍 기술은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RxJava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Reactor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같은 라이브러리를 사용할 때 직접적으로 적용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자바의 차세대 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 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동시성 프로그래밍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차세대 스레드 기술로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더 적은 자원으로 더 많은 스레드를 생성하고 관리할 수 있게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 주며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이는 동시성 프로그래밍을 더욱 효율적이고 접근하기 쉽게 만든다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기존의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Platform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는 시스템 자원을 더 많이 사용하며 관리가 복잡한데 </a:t>
            </a: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이해하기 위해서는 이러한 기존 스레드 모델의 한계와 특성을 이해하는 것이 중요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Virtual Thread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효과적으로 사용하기 위해서는 동시성과 동기화에 대한 깊은 이해가 필수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 </a:t>
            </a:r>
            <a:r>
              <a:rPr lang="ko-KR" altLang="en-US" sz="1200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이는 데이터의 일관성을 유지하고 데드락과 같은 문제를 방지하는 데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반드시 알아야 할 요소</a:t>
            </a:r>
            <a:endParaRPr lang="en-US" altLang="ko-KR" sz="1200" b="0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 throws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동안 스레드의 대기 상태를 유지한다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대한 인수 값은 음수가 될 수 없으며 음수 일 경우 </a:t>
            </a: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</a:t>
            </a:r>
            <a:r>
              <a:rPr lang="en-US" altLang="ko-KR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  int  nanos)</a:t>
            </a:r>
            <a:r>
              <a:rPr lang="ko-KR" altLang="en-US" sz="12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나노초를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더한 시간 동안 스레드의 대기 상태를 유지한다 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범위는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en-US" altLang="ko-KR" sz="1200" b="1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R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메인스레드에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통지를 날리고 대기상태에서 해제하도록 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3075332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4480065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1442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4029871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779313" y="4663024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일시정지되고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</a:t>
            </a:r>
            <a:r>
              <a:rPr lang="ko-KR" altLang="en-US" sz="10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스위칭된다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3352012" y="4400185"/>
            <a:ext cx="950799" cy="5496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3649497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4" idx="2"/>
          </p:cNvCxnSpPr>
          <p:nvPr/>
        </p:nvCxnSpPr>
        <p:spPr>
          <a:xfrm rot="16200000" flipV="1">
            <a:off x="2500033" y="4511939"/>
            <a:ext cx="2029417" cy="1404730"/>
          </a:xfrm>
          <a:prstGeom prst="bentConnector3">
            <a:avLst>
              <a:gd name="adj1" fmla="val 1996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186263" y="4404577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 dirty="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4784388" y="6075425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121561</TotalTime>
  <Words>56712</Words>
  <Application>Microsoft Office PowerPoint</Application>
  <PresentationFormat>와이드스크린</PresentationFormat>
  <Paragraphs>8341</Paragraphs>
  <Slides>428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7" baseType="lpstr">
      <vt:lpstr>Apple SD Gothic Neo</vt:lpstr>
      <vt:lpstr>JetBrains Mono</vt:lpstr>
      <vt:lpstr>Menlo-Regular</vt:lpstr>
      <vt:lpstr>NanumBarunGothic</vt:lpstr>
      <vt:lpstr>se-nanumgothic</vt:lpstr>
      <vt:lpstr>Söhne</vt:lpstr>
      <vt:lpstr>Söhne Mono</vt:lpstr>
      <vt:lpstr>나눔고딕</vt:lpstr>
      <vt:lpstr>나눔바른고딕</vt:lpstr>
      <vt:lpstr>맑은 고딕</vt:lpstr>
      <vt:lpstr>Arial</vt:lpstr>
      <vt:lpstr>Calibri</vt:lpstr>
      <vt:lpstr>Calibri Light</vt:lpstr>
      <vt:lpstr>Courier New</vt:lpstr>
      <vt:lpstr>Lato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5249</cp:revision>
  <cp:lastPrinted>2023-07-11T00:52:43Z</cp:lastPrinted>
  <dcterms:created xsi:type="dcterms:W3CDTF">2023-07-06T08:30:16Z</dcterms:created>
  <dcterms:modified xsi:type="dcterms:W3CDTF">2023-11-23T13:48:35Z</dcterms:modified>
</cp:coreProperties>
</file>